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ccb68a6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ccb68a6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0cbaaa93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0cbaaa93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ccb68a67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ccb68a67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ccb68a67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ccb68a67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ccb68a67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ccb68a67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ccb68a67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ccb68a67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ccb68a67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ccb68a67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2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science/2016/09/28/th-sound-to-vanish-from-english-language-by-2066-because-of-mul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dition.cnn.com/videos/world/2016/12/05/italy-intv-amanpour-mario-monti.cn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Pronunciation and accents</a:t>
            </a:r>
            <a:endParaRPr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980" y="3742025"/>
            <a:ext cx="3724275" cy="1171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dirty="0" smtClean="0">
                <a:solidFill>
                  <a:srgbClr val="00FF00"/>
                </a:solidFill>
              </a:rPr>
              <a:t>If you’re struggling to pronounce the sounds «th», at least there’s </a:t>
            </a:r>
            <a:r>
              <a:rPr lang="it" dirty="0">
                <a:solidFill>
                  <a:srgbClr val="00FF00"/>
                </a:solidFill>
              </a:rPr>
              <a:t>some </a:t>
            </a:r>
            <a:r>
              <a:rPr lang="it" u="sng" dirty="0">
                <a:solidFill>
                  <a:srgbClr val="00FF00"/>
                </a:solidFill>
                <a:hlinkClick r:id="rId3"/>
              </a:rPr>
              <a:t>good news</a:t>
            </a:r>
            <a:r>
              <a:rPr lang="it" dirty="0">
                <a:solidFill>
                  <a:srgbClr val="00FF00"/>
                </a:solidFill>
              </a:rPr>
              <a:t>… </a:t>
            </a:r>
            <a:r>
              <a:rPr lang="it" dirty="0" smtClean="0">
                <a:solidFill>
                  <a:srgbClr val="00FF00"/>
                </a:solidFill>
              </a:rPr>
              <a:t>:)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en-GB" sz="1600" dirty="0">
                <a:solidFill>
                  <a:schemeClr val="tx2"/>
                </a:solidFill>
              </a:rPr>
              <a:t>https://www.telegraph.co.uk/science/2016/09/28/th-sound-to-vanish-from-english-language-by-2066-because-of-mult/</a:t>
            </a:r>
            <a:endParaRPr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Reflection on pronunciation</a:t>
            </a:r>
            <a:endParaRPr/>
          </a:p>
        </p:txBody>
      </p:sp>
      <p:sp>
        <p:nvSpPr>
          <p:cNvPr id="131" name="Google Shape;131;p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English is no longer what it was 30 years ago: as shown in the Telegraph article, it is now used worldwide and is now often called ELF, “English as a Lingua Franca”. This means that English is very frequently used </a:t>
            </a:r>
            <a:r>
              <a:rPr lang="it" dirty="0" smtClean="0"/>
              <a:t>between </a:t>
            </a:r>
            <a:r>
              <a:rPr lang="it" dirty="0"/>
              <a:t>non-native speakers.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dirty="0"/>
              <a:t>To what extent does a learner of English need to have a) a perfect pronunciation and b) a native-like accent in order to maintain a conversation in English?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INTELLIGIBILITY</a:t>
            </a:r>
            <a:endParaRPr lang="en-GB" dirty="0"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2400" dirty="0" smtClean="0"/>
              <a:t>W</a:t>
            </a:r>
            <a:r>
              <a:rPr lang="it" sz="2400" dirty="0" smtClean="0"/>
              <a:t>hat does it mean? </a:t>
            </a:r>
            <a:r>
              <a:rPr lang="en-GB" sz="2400" dirty="0" smtClean="0"/>
              <a:t>L</a:t>
            </a:r>
            <a:r>
              <a:rPr lang="it" sz="2400" dirty="0" smtClean="0"/>
              <a:t>ook up the word on a dictionary if you’re not familiar with it.</a:t>
            </a: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sz="2400" dirty="0" smtClean="0"/>
              <a:t>In your opinion, what is necessary to be intelligible?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>
            <a:spLocks noGrp="1"/>
          </p:cNvSpPr>
          <p:nvPr>
            <p:ph type="body" idx="1"/>
          </p:nvPr>
        </p:nvSpPr>
        <p:spPr>
          <a:xfrm>
            <a:off x="238991" y="1641764"/>
            <a:ext cx="8832273" cy="29875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Watch this </a:t>
            </a:r>
            <a:r>
              <a:rPr lang="it" u="sng" dirty="0">
                <a:solidFill>
                  <a:schemeClr val="hlink"/>
                </a:solidFill>
                <a:hlinkClick r:id="rId3"/>
              </a:rPr>
              <a:t>video</a:t>
            </a:r>
            <a:r>
              <a:rPr lang="it" dirty="0"/>
              <a:t> of former PM Mario Monti talking to Christiane Amanpour on </a:t>
            </a:r>
            <a:r>
              <a:rPr lang="it" dirty="0" smtClean="0"/>
              <a:t>CNN</a:t>
            </a:r>
            <a:r>
              <a:rPr lang="it" dirty="0"/>
              <a:t>. </a:t>
            </a:r>
            <a:endParaRPr lang="it" dirty="0" smtClean="0"/>
          </a:p>
          <a:p>
            <a:pPr marL="0" lvl="0" indent="0">
              <a:buNone/>
            </a:pPr>
            <a:r>
              <a:rPr lang="en-GB" sz="1600" dirty="0"/>
              <a:t>http://edition.cnn.com/videos/world/2016/12/05/italy-intv-amanpour-mario-monti.cnn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 dirty="0"/>
              <a:t>Task 1: Comprehension. Answer the following questions:</a:t>
            </a:r>
            <a:endParaRPr b="1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it" dirty="0"/>
              <a:t>What question does Amanpour ask Monti?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it" dirty="0"/>
              <a:t>When did Monti hand in his resignation to Napolitano?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it" dirty="0"/>
              <a:t>What does Monti think about Luigi Di Maio’s proposal?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it" dirty="0"/>
              <a:t>What does Monti say about the international media? Why?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b="1" dirty="0"/>
              <a:t>Task 2: Reflection: </a:t>
            </a:r>
            <a:r>
              <a:rPr lang="it" dirty="0"/>
              <a:t>what do you think about Monti’s pronunciation? And what do you think about his accent?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b="1" dirty="0"/>
              <a:t>Task 3: Pronunciation: </a:t>
            </a:r>
            <a:r>
              <a:rPr lang="it" dirty="0"/>
              <a:t>watch the first minute of the video again and write down the first few sentences Monti says. What sounds are typically problematic for </a:t>
            </a:r>
            <a:r>
              <a:rPr lang="it" dirty="0" smtClean="0"/>
              <a:t>people who speak your mother tongue? </a:t>
            </a:r>
            <a:r>
              <a:rPr lang="it" dirty="0"/>
              <a:t>How does he pronounce them?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390" y="2102600"/>
            <a:ext cx="37242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Presentazione su schermo (16:9)</PresentationFormat>
  <Paragraphs>18</Paragraphs>
  <Slides>8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Roboto</vt:lpstr>
      <vt:lpstr>Material</vt:lpstr>
      <vt:lpstr>Pronunciation and accents</vt:lpstr>
      <vt:lpstr>Presentazione standard di PowerPoint</vt:lpstr>
      <vt:lpstr>Reflection on pronunciation</vt:lpstr>
      <vt:lpstr>INTELLIGIBILITY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Pronunciation and accents</dc:title>
  <cp:lastModifiedBy>Chiara Bruzzano [RPG]</cp:lastModifiedBy>
  <cp:revision>1</cp:revision>
  <dcterms:modified xsi:type="dcterms:W3CDTF">2018-10-14T16:22:42Z</dcterms:modified>
</cp:coreProperties>
</file>