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9144000" cy="5143500" type="screen16x9"/>
  <p:notesSz cx="6858000" cy="9144000"/>
  <p:embeddedFontLst>
    <p:embeddedFont>
      <p:font typeface="Roboto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1e6b10877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1e6b10877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1e6b10877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1e6b10877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1e6b10877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1e6b10877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1f9d50b5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1f9d50b5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1e6b10877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1e6b10877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1e6b10877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1e6b10877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1e6b10877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1e6b10877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4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3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4" name="Google Shape;104;p23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5" name="Google Shape;105;p2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7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8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9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9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9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5" name="Google Shape;85;p19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89" name="Google Shape;89;p2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1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1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4" name="Google Shape;94;p21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5" name="Google Shape;95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6" name="Google Shape;96;p2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2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2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2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101" name="Google Shape;101;p2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layphrase.me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rfect-english-grammar.com/support-files/weak-forms-list.pdf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 smtClean="0"/>
              <a:t>Weak forms</a:t>
            </a:r>
            <a:endParaRPr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725" y="3971925"/>
            <a:ext cx="3724275" cy="11715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862" y="1985962"/>
            <a:ext cx="372427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915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it" b="1" dirty="0"/>
              <a:t>Task 1:</a:t>
            </a:r>
            <a:r>
              <a:rPr lang="it" dirty="0"/>
              <a:t> Listen to the </a:t>
            </a:r>
            <a:r>
              <a:rPr lang="it" dirty="0" smtClean="0"/>
              <a:t>song These Boots are Made for Walking by Nancy Sinatra. Read the </a:t>
            </a:r>
            <a:r>
              <a:rPr lang="it" dirty="0"/>
              <a:t>lyrics on the following slide and underline the stressed </a:t>
            </a:r>
            <a:r>
              <a:rPr lang="it" dirty="0" smtClean="0"/>
              <a:t>syllables. </a:t>
            </a:r>
            <a:r>
              <a:rPr lang="en-GB" dirty="0" smtClean="0"/>
              <a:t>Y</a:t>
            </a:r>
            <a:r>
              <a:rPr lang="it" dirty="0" smtClean="0"/>
              <a:t>ou can listen more than once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lang="it" dirty="0"/>
          </a:p>
          <a:p>
            <a:pPr marL="0" lvl="0" indent="0">
              <a:spcAft>
                <a:spcPts val="1600"/>
              </a:spcAft>
              <a:buNone/>
            </a:pPr>
            <a:r>
              <a:rPr lang="en-GB" dirty="0"/>
              <a:t>https://www.youtube.com/watch?v=SbyAZQ45uww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7"/>
          <p:cNvSpPr txBox="1">
            <a:spLocks noGrp="1"/>
          </p:cNvSpPr>
          <p:nvPr>
            <p:ph type="body" idx="4294967295"/>
          </p:nvPr>
        </p:nvSpPr>
        <p:spPr>
          <a:xfrm>
            <a:off x="360900" y="216900"/>
            <a:ext cx="8222100" cy="46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it" sz="1400" dirty="0">
                <a:solidFill>
                  <a:schemeClr val="bg2"/>
                </a:solidFill>
              </a:rPr>
              <a:t>You keep saying you got something for me</a:t>
            </a:r>
            <a:br>
              <a:rPr lang="it" sz="1400" dirty="0">
                <a:solidFill>
                  <a:schemeClr val="bg2"/>
                </a:solidFill>
              </a:rPr>
            </a:br>
            <a:r>
              <a:rPr lang="it" sz="1400" dirty="0">
                <a:solidFill>
                  <a:schemeClr val="bg2"/>
                </a:solidFill>
              </a:rPr>
              <a:t>Something you call love but confess</a:t>
            </a:r>
            <a:br>
              <a:rPr lang="it" sz="1400" dirty="0">
                <a:solidFill>
                  <a:schemeClr val="bg2"/>
                </a:solidFill>
              </a:rPr>
            </a:br>
            <a:r>
              <a:rPr lang="it" sz="1400" dirty="0">
                <a:solidFill>
                  <a:schemeClr val="bg2"/>
                </a:solidFill>
              </a:rPr>
              <a:t>You've been messin' where you shouldn't 've been messin'</a:t>
            </a:r>
            <a:br>
              <a:rPr lang="it" sz="1400" dirty="0">
                <a:solidFill>
                  <a:schemeClr val="bg2"/>
                </a:solidFill>
              </a:rPr>
            </a:br>
            <a:r>
              <a:rPr lang="it" sz="1400" dirty="0">
                <a:solidFill>
                  <a:schemeClr val="bg2"/>
                </a:solidFill>
              </a:rPr>
              <a:t>And now someone else is getting all your best</a:t>
            </a:r>
            <a:br>
              <a:rPr lang="it" sz="1400" dirty="0">
                <a:solidFill>
                  <a:schemeClr val="bg2"/>
                </a:solidFill>
              </a:rPr>
            </a:br>
            <a:r>
              <a:rPr lang="it" sz="1400" dirty="0">
                <a:solidFill>
                  <a:schemeClr val="bg2"/>
                </a:solidFill>
              </a:rPr>
              <a:t>Well, these boots are made for walking, and that's just what they'll do</a:t>
            </a:r>
            <a:br>
              <a:rPr lang="it" sz="1400" dirty="0">
                <a:solidFill>
                  <a:schemeClr val="bg2"/>
                </a:solidFill>
              </a:rPr>
            </a:br>
            <a:r>
              <a:rPr lang="it" sz="1400" dirty="0">
                <a:solidFill>
                  <a:schemeClr val="bg2"/>
                </a:solidFill>
              </a:rPr>
              <a:t>One of these days these boots are gonna walk all over you</a:t>
            </a:r>
            <a:br>
              <a:rPr lang="it" sz="1400" dirty="0">
                <a:solidFill>
                  <a:schemeClr val="bg2"/>
                </a:solidFill>
              </a:rPr>
            </a:br>
            <a:r>
              <a:rPr lang="it" sz="1400" dirty="0">
                <a:solidFill>
                  <a:schemeClr val="bg2"/>
                </a:solidFill>
              </a:rPr>
              <a:t>You keep lyin' when you oughta be truthin'</a:t>
            </a:r>
            <a:br>
              <a:rPr lang="it" sz="1400" dirty="0">
                <a:solidFill>
                  <a:schemeClr val="bg2"/>
                </a:solidFill>
              </a:rPr>
            </a:br>
            <a:r>
              <a:rPr lang="it" sz="1400" dirty="0">
                <a:solidFill>
                  <a:schemeClr val="bg2"/>
                </a:solidFill>
              </a:rPr>
              <a:t>You keep losing when you oughta not bet</a:t>
            </a:r>
            <a:br>
              <a:rPr lang="it" sz="1400" dirty="0">
                <a:solidFill>
                  <a:schemeClr val="bg2"/>
                </a:solidFill>
              </a:rPr>
            </a:br>
            <a:r>
              <a:rPr lang="it" sz="1400" dirty="0">
                <a:solidFill>
                  <a:schemeClr val="bg2"/>
                </a:solidFill>
              </a:rPr>
              <a:t>You keep samin' when you oughta be a'changin'</a:t>
            </a:r>
            <a:br>
              <a:rPr lang="it" sz="1400" dirty="0">
                <a:solidFill>
                  <a:schemeClr val="bg2"/>
                </a:solidFill>
              </a:rPr>
            </a:br>
            <a:r>
              <a:rPr lang="it" sz="1400" dirty="0">
                <a:solidFill>
                  <a:schemeClr val="bg2"/>
                </a:solidFill>
              </a:rPr>
              <a:t>What's right is right but you ain't been right yet</a:t>
            </a:r>
            <a:br>
              <a:rPr lang="it" sz="1400" dirty="0">
                <a:solidFill>
                  <a:schemeClr val="bg2"/>
                </a:solidFill>
              </a:rPr>
            </a:br>
            <a:r>
              <a:rPr lang="it" sz="1400" dirty="0">
                <a:solidFill>
                  <a:schemeClr val="bg2"/>
                </a:solidFill>
              </a:rPr>
              <a:t>These boots are made for walking, and that's just what they'll do</a:t>
            </a:r>
            <a:br>
              <a:rPr lang="it" sz="1400" dirty="0">
                <a:solidFill>
                  <a:schemeClr val="bg2"/>
                </a:solidFill>
              </a:rPr>
            </a:br>
            <a:r>
              <a:rPr lang="it" sz="1400" dirty="0">
                <a:solidFill>
                  <a:schemeClr val="bg2"/>
                </a:solidFill>
              </a:rPr>
              <a:t>One of these days these boots are gonna walk all over you</a:t>
            </a:r>
            <a:br>
              <a:rPr lang="it" sz="1400" dirty="0">
                <a:solidFill>
                  <a:schemeClr val="bg2"/>
                </a:solidFill>
              </a:rPr>
            </a:br>
            <a:r>
              <a:rPr lang="it" sz="1400" dirty="0">
                <a:solidFill>
                  <a:schemeClr val="bg2"/>
                </a:solidFill>
              </a:rPr>
              <a:t>You keep playing where you shouldn't be playing</a:t>
            </a:r>
            <a:br>
              <a:rPr lang="it" sz="1400" dirty="0">
                <a:solidFill>
                  <a:schemeClr val="bg2"/>
                </a:solidFill>
              </a:rPr>
            </a:br>
            <a:r>
              <a:rPr lang="it" sz="1400" dirty="0">
                <a:solidFill>
                  <a:schemeClr val="bg2"/>
                </a:solidFill>
              </a:rPr>
              <a:t>And you keep thinking that you'll never get burnt,hah</a:t>
            </a:r>
            <a:br>
              <a:rPr lang="it" sz="1400" dirty="0">
                <a:solidFill>
                  <a:schemeClr val="bg2"/>
                </a:solidFill>
              </a:rPr>
            </a:br>
            <a:r>
              <a:rPr lang="it" sz="1400" dirty="0">
                <a:solidFill>
                  <a:schemeClr val="bg2"/>
                </a:solidFill>
              </a:rPr>
              <a:t>Well, I've just found me a brand new box of matches, yeah</a:t>
            </a:r>
            <a:br>
              <a:rPr lang="it" sz="1400" dirty="0">
                <a:solidFill>
                  <a:schemeClr val="bg2"/>
                </a:solidFill>
              </a:rPr>
            </a:br>
            <a:r>
              <a:rPr lang="it" sz="1400" dirty="0">
                <a:solidFill>
                  <a:schemeClr val="bg2"/>
                </a:solidFill>
              </a:rPr>
              <a:t>And what he knows you ain't have time to learn</a:t>
            </a:r>
            <a:br>
              <a:rPr lang="it" sz="1400" dirty="0">
                <a:solidFill>
                  <a:schemeClr val="bg2"/>
                </a:solidFill>
              </a:rPr>
            </a:br>
            <a:r>
              <a:rPr lang="it" sz="1400" dirty="0">
                <a:solidFill>
                  <a:schemeClr val="bg2"/>
                </a:solidFill>
              </a:rPr>
              <a:t>These boots are made for walking, and that's just what they'll do</a:t>
            </a:r>
            <a:br>
              <a:rPr lang="it" sz="1400" dirty="0">
                <a:solidFill>
                  <a:schemeClr val="bg2"/>
                </a:solidFill>
              </a:rPr>
            </a:br>
            <a:r>
              <a:rPr lang="it" sz="1400" dirty="0">
                <a:solidFill>
                  <a:schemeClr val="bg2"/>
                </a:solidFill>
              </a:rPr>
              <a:t>One of these days these boots are gonna walk all over you</a:t>
            </a:r>
            <a:endParaRPr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If you don’t understand something in the lyrics, look it up on a dictionary or on the internet. If you still have doubts, right them on this slide: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29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it" b="1" dirty="0"/>
              <a:t>Task 2: </a:t>
            </a:r>
            <a:r>
              <a:rPr lang="it" dirty="0"/>
              <a:t>Listen again and read the lyrics on the following slide. What happens to the syllables in bold?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0"/>
          <p:cNvSpPr txBox="1">
            <a:spLocks noGrp="1"/>
          </p:cNvSpPr>
          <p:nvPr>
            <p:ph type="body" idx="4294967295"/>
          </p:nvPr>
        </p:nvSpPr>
        <p:spPr>
          <a:xfrm>
            <a:off x="360900" y="216900"/>
            <a:ext cx="8222100" cy="474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it" sz="1400"/>
              <a:t>You keep saying you got something for me</a:t>
            </a:r>
            <a:br>
              <a:rPr lang="it" sz="1400"/>
            </a:br>
            <a:r>
              <a:rPr lang="it" sz="1400"/>
              <a:t>Something you call love </a:t>
            </a:r>
            <a:r>
              <a:rPr lang="it" sz="1400" b="1"/>
              <a:t>but </a:t>
            </a:r>
            <a:r>
              <a:rPr lang="it" sz="1400"/>
              <a:t>confess</a:t>
            </a:r>
            <a:br>
              <a:rPr lang="it" sz="1400"/>
            </a:br>
            <a:r>
              <a:rPr lang="it" sz="1400"/>
              <a:t>You'</a:t>
            </a:r>
            <a:r>
              <a:rPr lang="it" sz="1400" b="1"/>
              <a:t>ve</a:t>
            </a:r>
            <a:r>
              <a:rPr lang="it" sz="1400"/>
              <a:t> been messin' where you shouldn't</a:t>
            </a:r>
            <a:r>
              <a:rPr lang="it" sz="1400" b="1"/>
              <a:t> 've</a:t>
            </a:r>
            <a:r>
              <a:rPr lang="it" sz="1400"/>
              <a:t> been messin'</a:t>
            </a:r>
            <a:br>
              <a:rPr lang="it" sz="1400"/>
            </a:br>
            <a:r>
              <a:rPr lang="it" sz="1400"/>
              <a:t>And now someone else is getting all </a:t>
            </a:r>
            <a:r>
              <a:rPr lang="it" sz="1400" b="1"/>
              <a:t>your </a:t>
            </a:r>
            <a:r>
              <a:rPr lang="it" sz="1400"/>
              <a:t>best</a:t>
            </a:r>
            <a:br>
              <a:rPr lang="it" sz="1400"/>
            </a:br>
            <a:r>
              <a:rPr lang="it" sz="1400" b="1"/>
              <a:t>Well, these</a:t>
            </a:r>
            <a:r>
              <a:rPr lang="it" sz="1400"/>
              <a:t> boots </a:t>
            </a:r>
            <a:r>
              <a:rPr lang="it" sz="1400" b="1"/>
              <a:t>are </a:t>
            </a:r>
            <a:r>
              <a:rPr lang="it" sz="1400"/>
              <a:t>made </a:t>
            </a:r>
            <a:r>
              <a:rPr lang="it" sz="1400" b="1"/>
              <a:t>for </a:t>
            </a:r>
            <a:r>
              <a:rPr lang="it" sz="1400"/>
              <a:t>walking, and that's </a:t>
            </a:r>
            <a:r>
              <a:rPr lang="it" sz="1400" b="1"/>
              <a:t>just </a:t>
            </a:r>
            <a:r>
              <a:rPr lang="it" sz="1400"/>
              <a:t>what they'll do</a:t>
            </a:r>
            <a:br>
              <a:rPr lang="it" sz="1400"/>
            </a:br>
            <a:r>
              <a:rPr lang="it" sz="1400"/>
              <a:t>One of these days these boots are gonna walk all over you</a:t>
            </a:r>
            <a:br>
              <a:rPr lang="it" sz="1400"/>
            </a:br>
            <a:r>
              <a:rPr lang="it" sz="1400"/>
              <a:t>You keep lyin' when you oughta be truthin'</a:t>
            </a:r>
            <a:br>
              <a:rPr lang="it" sz="1400"/>
            </a:br>
            <a:r>
              <a:rPr lang="it" sz="1400"/>
              <a:t>You keep losing when you oughta </a:t>
            </a:r>
            <a:r>
              <a:rPr lang="it" sz="1400" b="1"/>
              <a:t>not </a:t>
            </a:r>
            <a:r>
              <a:rPr lang="it" sz="1400"/>
              <a:t>bet</a:t>
            </a:r>
            <a:br>
              <a:rPr lang="it" sz="1400"/>
            </a:br>
            <a:r>
              <a:rPr lang="it" sz="1400"/>
              <a:t>You keep samin' when </a:t>
            </a:r>
            <a:r>
              <a:rPr lang="it" sz="1400" b="1"/>
              <a:t>you </a:t>
            </a:r>
            <a:r>
              <a:rPr lang="it" sz="1400"/>
              <a:t>oughta be a'changin'</a:t>
            </a:r>
            <a:br>
              <a:rPr lang="it" sz="1400"/>
            </a:br>
            <a:r>
              <a:rPr lang="it" sz="1400"/>
              <a:t>What's right is right but you ain't been right yet</a:t>
            </a:r>
            <a:br>
              <a:rPr lang="it" sz="1400"/>
            </a:br>
            <a:r>
              <a:rPr lang="it" sz="1400"/>
              <a:t>These boots are made for walking, </a:t>
            </a:r>
            <a:r>
              <a:rPr lang="it" sz="1400" b="1"/>
              <a:t>and </a:t>
            </a:r>
            <a:r>
              <a:rPr lang="it" sz="1400"/>
              <a:t>that's just what they'll do</a:t>
            </a:r>
            <a:br>
              <a:rPr lang="it" sz="1400"/>
            </a:br>
            <a:r>
              <a:rPr lang="it" sz="1400"/>
              <a:t>One of these days these boots are gonna walk all over you</a:t>
            </a:r>
            <a:br>
              <a:rPr lang="it" sz="1400"/>
            </a:br>
            <a:r>
              <a:rPr lang="it" sz="1400"/>
              <a:t>You keep playing where you shouldn't be playing</a:t>
            </a:r>
            <a:br>
              <a:rPr lang="it" sz="1400"/>
            </a:br>
            <a:r>
              <a:rPr lang="it" sz="1400"/>
              <a:t>And you keep thinking that you'll never get burnt,hah</a:t>
            </a:r>
            <a:br>
              <a:rPr lang="it" sz="1400"/>
            </a:br>
            <a:r>
              <a:rPr lang="it" sz="1400"/>
              <a:t>Well, I've just found me </a:t>
            </a:r>
            <a:r>
              <a:rPr lang="it" sz="1400" b="1"/>
              <a:t>a </a:t>
            </a:r>
            <a:r>
              <a:rPr lang="it" sz="1400"/>
              <a:t>brand new box </a:t>
            </a:r>
            <a:r>
              <a:rPr lang="it" sz="1400" b="1"/>
              <a:t>of </a:t>
            </a:r>
            <a:r>
              <a:rPr lang="it" sz="1400"/>
              <a:t>matches, yeah</a:t>
            </a:r>
            <a:br>
              <a:rPr lang="it" sz="1400"/>
            </a:br>
            <a:r>
              <a:rPr lang="it" sz="1400"/>
              <a:t>And what he knows you ain't have time to learn</a:t>
            </a:r>
            <a:br>
              <a:rPr lang="it" sz="1400"/>
            </a:br>
            <a:r>
              <a:rPr lang="it" sz="1400"/>
              <a:t>These boots are made for walking, and that's just what they'll do</a:t>
            </a:r>
            <a:br>
              <a:rPr lang="it" sz="1400"/>
            </a:br>
            <a:r>
              <a:rPr lang="it" sz="1400"/>
              <a:t>One of these days these boots are gonna walk all over you</a:t>
            </a:r>
            <a:endParaRPr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Features of connected speech</a:t>
            </a:r>
            <a:endParaRPr lang="en-GB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dirty="0" smtClean="0"/>
              <a:t>Function words (e.g. a, of, but, you) are often reduced in real life speech, so they are often pronounced in weak forms instead of their “full” form.</a:t>
            </a:r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r>
              <a:rPr lang="en-GB" dirty="0" smtClean="0"/>
              <a:t>Example:</a:t>
            </a:r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r>
              <a:rPr lang="en-GB" dirty="0" smtClean="0">
                <a:solidFill>
                  <a:schemeClr val="accent3"/>
                </a:solidFill>
              </a:rPr>
              <a:t>But</a:t>
            </a:r>
            <a:r>
              <a:rPr lang="en-GB" dirty="0">
                <a:solidFill>
                  <a:schemeClr val="accent3"/>
                </a:solidFill>
              </a:rPr>
              <a:t>		</a:t>
            </a:r>
            <a:r>
              <a:rPr lang="en-GB" dirty="0" smtClean="0">
                <a:solidFill>
                  <a:schemeClr val="accent3"/>
                </a:solidFill>
              </a:rPr>
              <a:t>/</a:t>
            </a:r>
            <a:r>
              <a:rPr lang="en-GB" dirty="0" err="1" smtClean="0">
                <a:solidFill>
                  <a:schemeClr val="accent3"/>
                </a:solidFill>
              </a:rPr>
              <a:t>bʌt</a:t>
            </a:r>
            <a:r>
              <a:rPr lang="en-GB" dirty="0" smtClean="0">
                <a:solidFill>
                  <a:schemeClr val="accent3"/>
                </a:solidFill>
              </a:rPr>
              <a:t>/ (full form) ------</a:t>
            </a:r>
            <a:r>
              <a:rPr lang="en-GB" dirty="0" smtClean="0">
                <a:solidFill>
                  <a:schemeClr val="accent3"/>
                </a:solidFill>
                <a:sym typeface="Wingdings" panose="05000000000000000000" pitchFamily="2" charset="2"/>
              </a:rPr>
              <a:t>	/</a:t>
            </a:r>
            <a:r>
              <a:rPr lang="en-GB" dirty="0" err="1" smtClean="0">
                <a:solidFill>
                  <a:schemeClr val="accent3"/>
                </a:solidFill>
              </a:rPr>
              <a:t>bət</a:t>
            </a:r>
            <a:r>
              <a:rPr lang="en-GB" dirty="0" smtClean="0">
                <a:solidFill>
                  <a:schemeClr val="accent3"/>
                </a:solidFill>
              </a:rPr>
              <a:t>/ or /</a:t>
            </a:r>
            <a:r>
              <a:rPr lang="en-GB" dirty="0" err="1" smtClean="0">
                <a:solidFill>
                  <a:schemeClr val="accent3"/>
                </a:solidFill>
              </a:rPr>
              <a:t>bə</a:t>
            </a:r>
            <a:r>
              <a:rPr lang="en-GB" dirty="0" smtClean="0">
                <a:solidFill>
                  <a:schemeClr val="accent3"/>
                </a:solidFill>
              </a:rPr>
              <a:t>/ (weak form)</a:t>
            </a:r>
          </a:p>
          <a:p>
            <a:pPr marL="114300" indent="0">
              <a:buNone/>
            </a:pPr>
            <a:endParaRPr lang="en-GB" dirty="0" smtClean="0"/>
          </a:p>
          <a:p>
            <a:pPr marL="114300" indent="0">
              <a:buNone/>
            </a:pPr>
            <a:r>
              <a:rPr lang="en-GB" i="1" dirty="0" smtClean="0"/>
              <a:t>Now go </a:t>
            </a:r>
            <a:r>
              <a:rPr lang="en-GB" i="1" dirty="0"/>
              <a:t>to </a:t>
            </a:r>
            <a:r>
              <a:rPr lang="en-GB" i="1" dirty="0">
                <a:hlinkClick r:id="rId2"/>
              </a:rPr>
              <a:t>https://</a:t>
            </a:r>
            <a:r>
              <a:rPr lang="en-GB" i="1" dirty="0" smtClean="0">
                <a:hlinkClick r:id="rId2"/>
              </a:rPr>
              <a:t>www.playphrase.me</a:t>
            </a:r>
            <a:r>
              <a:rPr lang="en-GB" i="1" dirty="0" smtClean="0"/>
              <a:t>, search for “but” and listen to how it is pronounced in its weak forms in real life speech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62587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dirty="0" smtClean="0"/>
              <a:t>Have a look </a:t>
            </a:r>
            <a:r>
              <a:rPr lang="en-GB" dirty="0"/>
              <a:t>at this link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www.perfect-english-grammar.com/support-files/weak-forms-list.pdf</a:t>
            </a:r>
            <a:r>
              <a:rPr lang="en-GB" dirty="0" smtClean="0"/>
              <a:t> if you’re curious about more weak forms of function words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9015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>
            <a:spLocks noGrp="1"/>
          </p:cNvSpPr>
          <p:nvPr>
            <p:ph type="body" idx="1"/>
          </p:nvPr>
        </p:nvSpPr>
        <p:spPr>
          <a:xfrm>
            <a:off x="434900" y="1795725"/>
            <a:ext cx="3999900" cy="31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/>
              <a:t>Now find an example of </a:t>
            </a:r>
            <a:r>
              <a:rPr lang="it" dirty="0" smtClean="0"/>
              <a:t>each of the </a:t>
            </a:r>
            <a:r>
              <a:rPr lang="it" dirty="0"/>
              <a:t>following sounds in the song: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800" b="1" dirty="0"/>
              <a:t>/θ/</a:t>
            </a:r>
            <a:endParaRPr sz="18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800" b="1" dirty="0"/>
              <a:t>/ð/</a:t>
            </a:r>
            <a:endParaRPr sz="18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800" b="1" dirty="0"/>
              <a:t>/ɪ/</a:t>
            </a:r>
            <a:endParaRPr sz="18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800" b="1" dirty="0"/>
              <a:t>/iː/</a:t>
            </a:r>
            <a:endParaRPr sz="18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800" b="1" dirty="0"/>
              <a:t>/z/</a:t>
            </a:r>
            <a:endParaRPr sz="1800" b="1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145" name="Google Shape;145;p31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/>
              <a:t>/s/</a:t>
            </a:r>
            <a:endParaRPr sz="18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800" b="1"/>
              <a:t>/ɜː/</a:t>
            </a:r>
            <a:endParaRPr sz="18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 sz="1800" b="1"/>
              <a:t>/ɑː/</a:t>
            </a:r>
            <a:endParaRPr sz="18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213</Words>
  <Application>Microsoft Office PowerPoint</Application>
  <PresentationFormat>Presentazione su schermo (16:9)</PresentationFormat>
  <Paragraphs>26</Paragraphs>
  <Slides>10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Wingdings</vt:lpstr>
      <vt:lpstr>Roboto</vt:lpstr>
      <vt:lpstr>Material</vt:lpstr>
      <vt:lpstr>Weak forms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Features of connected speech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These Boots Are Made For Walking</dc:title>
  <cp:lastModifiedBy>Chiara Bruzzano [RPG]</cp:lastModifiedBy>
  <cp:revision>3</cp:revision>
  <dcterms:modified xsi:type="dcterms:W3CDTF">2018-10-14T19:20:44Z</dcterms:modified>
</cp:coreProperties>
</file>